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71" r:id="rId5"/>
    <p:sldId id="258" r:id="rId6"/>
    <p:sldId id="259" r:id="rId7"/>
    <p:sldId id="260" r:id="rId8"/>
    <p:sldId id="263" r:id="rId9"/>
    <p:sldId id="268" r:id="rId10"/>
    <p:sldId id="264" r:id="rId11"/>
    <p:sldId id="261" r:id="rId12"/>
    <p:sldId id="262" r:id="rId13"/>
    <p:sldId id="267" r:id="rId14"/>
    <p:sldId id="269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ng Yu" initials="HY" lastIdx="1" clrIdx="0">
    <p:extLst>
      <p:ext uri="{19B8F6BF-5375-455C-9EA6-DF929625EA0E}">
        <p15:presenceInfo xmlns:p15="http://schemas.microsoft.com/office/powerpoint/2012/main" userId="b2d01b8d22951c6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17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5-02T17:03:15.292" idx="1">
    <p:pos x="10" y="10"/>
    <p:text>This is minor. But it showes RL is able to behave well in a more confined environment.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2.png>
</file>

<file path=ppt/media/image3.gif>
</file>

<file path=ppt/media/image4.gif>
</file>

<file path=ppt/media/image5.gif>
</file>

<file path=ppt/media/image6.gif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45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172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83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80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92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95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77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315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26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40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613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8C1EF-27B4-475B-9AEF-974641E91443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6C638F-3D24-4C7B-A18E-AF9A3591F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149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Freeform: Shap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8" name="Freeform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4800" dirty="0"/>
              <a:t>Dodge, Feast, Temperature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and Electric Fence (optional). 				------By Hang (Yohan) Yu</a:t>
            </a:r>
          </a:p>
        </p:txBody>
      </p:sp>
    </p:spTree>
    <p:extLst>
      <p:ext uri="{BB962C8B-B14F-4D97-AF65-F5344CB8AC3E}">
        <p14:creationId xmlns:p14="http://schemas.microsoft.com/office/powerpoint/2010/main" val="2372290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time: Round #1 Human player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Score: 220+-10</a:t>
            </a:r>
          </a:p>
        </p:txBody>
      </p:sp>
    </p:spTree>
    <p:extLst>
      <p:ext uri="{BB962C8B-B14F-4D97-AF65-F5344CB8AC3E}">
        <p14:creationId xmlns:p14="http://schemas.microsoft.com/office/powerpoint/2010/main" val="261601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787907"/>
            <a:ext cx="5126736" cy="512673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Learned </a:t>
            </a:r>
            <a:r>
              <a:rPr lang="en-US" sz="4000" dirty="0">
                <a:solidFill>
                  <a:srgbClr val="FF0000"/>
                </a:solidFill>
              </a:rPr>
              <a:t>HOT HACK</a:t>
            </a:r>
            <a:r>
              <a:rPr lang="en-US" sz="4000" dirty="0"/>
              <a:t>, forgotten </a:t>
            </a:r>
            <a:r>
              <a:rPr lang="en-US" sz="4000" dirty="0">
                <a:solidFill>
                  <a:srgbClr val="00B050"/>
                </a:solidFill>
              </a:rPr>
              <a:t>PELLETS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dirty="0"/>
              <a:t>Scene 1: 0.125 energy per frame from </a:t>
            </a:r>
            <a:r>
              <a:rPr lang="en-US" sz="2000" dirty="0">
                <a:solidFill>
                  <a:srgbClr val="FF0000"/>
                </a:solidFill>
              </a:rPr>
              <a:t>HOT </a:t>
            </a:r>
            <a:r>
              <a:rPr lang="en-US" sz="2000" dirty="0"/>
              <a:t>== 250  maximum energy from temperature in 2000 frames</a:t>
            </a: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Score: 180 +-15 (50 test trials)</a:t>
            </a:r>
          </a:p>
          <a:p>
            <a:pPr marL="0" indent="0">
              <a:buNone/>
            </a:pPr>
            <a:r>
              <a:rPr lang="en-US" sz="2000" dirty="0"/>
              <a:t>Interesting!</a:t>
            </a:r>
          </a:p>
          <a:p>
            <a:pPr marL="0" indent="0">
              <a:buNone/>
            </a:pPr>
            <a:r>
              <a:rPr lang="en-US" sz="2000" dirty="0"/>
              <a:t>Let’s make temperature less influential.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Model: </a:t>
            </a:r>
          </a:p>
          <a:p>
            <a:pPr marL="0" indent="0">
              <a:buNone/>
            </a:pPr>
            <a:r>
              <a:rPr lang="en-US" sz="2000" dirty="0"/>
              <a:t>1 hidden layer</a:t>
            </a:r>
          </a:p>
          <a:p>
            <a:pPr marL="0" indent="0">
              <a:buNone/>
            </a:pPr>
            <a:r>
              <a:rPr lang="en-US" sz="2000" dirty="0"/>
              <a:t>20 neurons</a:t>
            </a:r>
          </a:p>
          <a:p>
            <a:pPr marL="0" indent="0">
              <a:buNone/>
            </a:pPr>
            <a:r>
              <a:rPr lang="en-US" sz="2000" dirty="0"/>
              <a:t>Sigmoid</a:t>
            </a:r>
          </a:p>
          <a:p>
            <a:pPr marL="0" indent="0">
              <a:buNone/>
            </a:pPr>
            <a:r>
              <a:rPr lang="en-US" sz="2000" dirty="0" err="1"/>
              <a:t>Learning_rate</a:t>
            </a:r>
            <a:r>
              <a:rPr lang="en-US" sz="2000" dirty="0"/>
              <a:t> = 0.01</a:t>
            </a:r>
          </a:p>
          <a:p>
            <a:pPr marL="0" indent="0">
              <a:buNone/>
            </a:pPr>
            <a:r>
              <a:rPr lang="en-US" sz="2000" dirty="0"/>
              <a:t>Batch: 50</a:t>
            </a:r>
          </a:p>
        </p:txBody>
      </p:sp>
    </p:spTree>
    <p:extLst>
      <p:ext uri="{BB962C8B-B14F-4D97-AF65-F5344CB8AC3E}">
        <p14:creationId xmlns:p14="http://schemas.microsoft.com/office/powerpoint/2010/main" val="3607322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787907"/>
            <a:ext cx="5126736" cy="512673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Still falling in love with </a:t>
            </a:r>
            <a:r>
              <a:rPr lang="en-US" sz="4000" dirty="0">
                <a:solidFill>
                  <a:srgbClr val="FF0000"/>
                </a:solidFill>
              </a:rPr>
              <a:t>HOT HACK</a:t>
            </a:r>
            <a:r>
              <a:rPr lang="en-US" sz="4000" dirty="0"/>
              <a:t>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/>
              <a:t>Scene 1: 0.025 energy per frame from </a:t>
            </a:r>
            <a:r>
              <a:rPr lang="en-US" sz="2000" dirty="0">
                <a:solidFill>
                  <a:srgbClr val="FF0000"/>
                </a:solidFill>
              </a:rPr>
              <a:t>HOT </a:t>
            </a:r>
            <a:r>
              <a:rPr lang="en-US" sz="2000" dirty="0"/>
              <a:t>== 50 maximum energy from temperature in 2000 frames</a:t>
            </a: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Score: 45 +-10 (50 test trials)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Model: </a:t>
            </a:r>
          </a:p>
          <a:p>
            <a:pPr marL="0" indent="0">
              <a:buNone/>
            </a:pPr>
            <a:r>
              <a:rPr lang="en-US" sz="2000" dirty="0"/>
              <a:t>1 hidden layer</a:t>
            </a:r>
          </a:p>
          <a:p>
            <a:pPr marL="0" indent="0">
              <a:buNone/>
            </a:pPr>
            <a:r>
              <a:rPr lang="en-US" sz="2000" dirty="0"/>
              <a:t>20 neurons</a:t>
            </a:r>
          </a:p>
          <a:p>
            <a:pPr marL="0" indent="0">
              <a:buNone/>
            </a:pPr>
            <a:r>
              <a:rPr lang="en-US" sz="2000" dirty="0"/>
              <a:t>Sigmoid</a:t>
            </a:r>
          </a:p>
          <a:p>
            <a:pPr marL="0" indent="0">
              <a:buNone/>
            </a:pPr>
            <a:r>
              <a:rPr lang="en-US" sz="2000" dirty="0" err="1"/>
              <a:t>Learning_rate</a:t>
            </a:r>
            <a:r>
              <a:rPr lang="en-US" sz="2000" dirty="0"/>
              <a:t> = 0.01</a:t>
            </a:r>
          </a:p>
          <a:p>
            <a:pPr marL="0" indent="0">
              <a:buNone/>
            </a:pPr>
            <a:r>
              <a:rPr lang="en-US" sz="2000" dirty="0"/>
              <a:t>Batch: 50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42201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721" y="2745735"/>
            <a:ext cx="4485279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 dirty="0"/>
              <a:t>Hypothesis=&gt;Conclusion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agent under reinforcement learning algorithm should chase reward and avoid pain. </a:t>
            </a:r>
            <a:r>
              <a:rPr lang="en-US" sz="2400" dirty="0">
                <a:solidFill>
                  <a:srgbClr val="FF0000"/>
                </a:solidFill>
              </a:rPr>
              <a:t>CHECK</a:t>
            </a:r>
          </a:p>
          <a:p>
            <a:r>
              <a:rPr lang="en-US" sz="2400" dirty="0">
                <a:solidFill>
                  <a:schemeClr val="bg1"/>
                </a:solidFill>
              </a:rPr>
              <a:t>Under appropriate architecture, the agent is able to figure out a sustained strategy that leads to consistent results with high yield. </a:t>
            </a:r>
            <a:r>
              <a:rPr lang="en-US" sz="2400" dirty="0">
                <a:solidFill>
                  <a:srgbClr val="FF0000"/>
                </a:solidFill>
              </a:rPr>
              <a:t>CHECK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agent is able to perform better than a human player after enough training. </a:t>
            </a:r>
            <a:r>
              <a:rPr lang="en-US" sz="2400" dirty="0">
                <a:solidFill>
                  <a:srgbClr val="00B050"/>
                </a:solidFill>
              </a:rPr>
              <a:t>???(seemly not)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agent is able to figure out the trick in achieving higher score (if there is one) </a:t>
            </a:r>
            <a:r>
              <a:rPr lang="en-US" sz="2400" dirty="0">
                <a:solidFill>
                  <a:srgbClr val="FF0000"/>
                </a:solidFill>
              </a:rPr>
              <a:t>CHECK</a:t>
            </a:r>
          </a:p>
        </p:txBody>
      </p:sp>
    </p:spTree>
    <p:extLst>
      <p:ext uri="{BB962C8B-B14F-4D97-AF65-F5344CB8AC3E}">
        <p14:creationId xmlns:p14="http://schemas.microsoft.com/office/powerpoint/2010/main" val="3686814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1529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Q-learning to Top Performance </a:t>
            </a:r>
            <a:br>
              <a:rPr lang="en-US" dirty="0"/>
            </a:br>
            <a:r>
              <a:rPr lang="en-US" dirty="0"/>
              <a:t>is similar to </a:t>
            </a:r>
            <a:br>
              <a:rPr lang="en-US" dirty="0"/>
            </a:br>
            <a:r>
              <a:rPr lang="en-US" dirty="0"/>
              <a:t>Greedy algorithm to Dynamic Programming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001294"/>
            <a:ext cx="10515600" cy="4351338"/>
          </a:xfrm>
        </p:spPr>
        <p:txBody>
          <a:bodyPr/>
          <a:lstStyle/>
          <a:p>
            <a:r>
              <a:rPr lang="en-US" dirty="0"/>
              <a:t>Q-learning is beautiful and simple. </a:t>
            </a:r>
          </a:p>
          <a:p>
            <a:r>
              <a:rPr lang="en-US" dirty="0"/>
              <a:t>It might not learn to perform the best.</a:t>
            </a:r>
          </a:p>
          <a:p>
            <a:r>
              <a:rPr lang="en-US" dirty="0"/>
              <a:t>But it is committed to tricks (The same as in </a:t>
            </a:r>
            <a:r>
              <a:rPr lang="en-US" dirty="0" err="1"/>
              <a:t>Atari:Breakout</a:t>
            </a:r>
            <a:r>
              <a:rPr lang="en-US" dirty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707923"/>
            <a:ext cx="5943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Intuition Built:</a:t>
            </a:r>
          </a:p>
        </p:txBody>
      </p:sp>
    </p:spTree>
    <p:extLst>
      <p:ext uri="{BB962C8B-B14F-4D97-AF65-F5344CB8AC3E}">
        <p14:creationId xmlns:p14="http://schemas.microsoft.com/office/powerpoint/2010/main" val="22110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Learned: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a grid search for near optimal parameters could be overwhelming. But epsilon-greedy could play a role (I think </a:t>
            </a:r>
            <a:r>
              <a:rPr lang="en-US" dirty="0" err="1"/>
              <a:t>Shuyuan’s</a:t>
            </a:r>
            <a:r>
              <a:rPr lang="en-US" dirty="0"/>
              <a:t> project could refute my idea).</a:t>
            </a:r>
          </a:p>
          <a:p>
            <a:r>
              <a:rPr lang="en-US" dirty="0"/>
              <a:t>Presentation is my weakest link. But through this time,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826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149" y="2745735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 dirty="0"/>
              <a:t>Hypothesis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agent under reinforcement learning algorithm should chase reward and avoid pain.</a:t>
            </a:r>
          </a:p>
          <a:p>
            <a:r>
              <a:rPr lang="en-US" sz="2400" dirty="0">
                <a:solidFill>
                  <a:schemeClr val="bg1"/>
                </a:solidFill>
              </a:rPr>
              <a:t>Under appropriate architecture, the agent is able to figure out a sustained strategy that leads to consistent results with high yield.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agent is able to perform better than a human player after enough training.</a:t>
            </a:r>
          </a:p>
        </p:txBody>
      </p:sp>
    </p:spTree>
    <p:extLst>
      <p:ext uri="{BB962C8B-B14F-4D97-AF65-F5344CB8AC3E}">
        <p14:creationId xmlns:p14="http://schemas.microsoft.com/office/powerpoint/2010/main" val="1340189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1286685"/>
            <a:ext cx="6553545" cy="4292571"/>
          </a:xfrm>
          <a:prstGeom prst="rect">
            <a:avLst/>
          </a:prstGeom>
        </p:spPr>
      </p:pic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Review: Week 13 Homework--Reinforcement Learning with Neural Nets</a:t>
            </a:r>
          </a:p>
        </p:txBody>
      </p:sp>
    </p:spTree>
    <p:extLst>
      <p:ext uri="{BB962C8B-B14F-4D97-AF65-F5344CB8AC3E}">
        <p14:creationId xmlns:p14="http://schemas.microsoft.com/office/powerpoint/2010/main" val="2769252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45" r="1" b="12267"/>
          <a:stretch/>
        </p:blipFill>
        <p:spPr>
          <a:xfrm>
            <a:off x="838200" y="1904281"/>
            <a:ext cx="6233160" cy="42726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Review: Week4--bacterial run-tumble behavior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7552944" y="1825625"/>
            <a:ext cx="3800856" cy="4351338"/>
          </a:xfrm>
        </p:spPr>
        <p:txBody>
          <a:bodyPr>
            <a:normAutofit/>
          </a:bodyPr>
          <a:lstStyle/>
          <a:p>
            <a:r>
              <a:rPr lang="en-US" sz="2000" dirty="0"/>
              <a:t>So the idea is to combine features form HW4 and learning algorithm from HW13</a:t>
            </a:r>
          </a:p>
          <a:p>
            <a:r>
              <a:rPr lang="en-US" sz="2000" dirty="0"/>
              <a:t>But in my case, one bot is enough.</a:t>
            </a:r>
          </a:p>
        </p:txBody>
      </p:sp>
    </p:spTree>
    <p:extLst>
      <p:ext uri="{BB962C8B-B14F-4D97-AF65-F5344CB8AC3E}">
        <p14:creationId xmlns:p14="http://schemas.microsoft.com/office/powerpoint/2010/main" val="3819360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769" y="492573"/>
            <a:ext cx="5069651" cy="5880796"/>
          </a:xfrm>
          <a:prstGeom prst="rect">
            <a:avLst/>
          </a:prstGeom>
        </p:spPr>
      </p:pic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Milestone 1: mod HW13 complete!</a:t>
            </a:r>
          </a:p>
        </p:txBody>
      </p:sp>
    </p:spTree>
    <p:extLst>
      <p:ext uri="{BB962C8B-B14F-4D97-AF65-F5344CB8AC3E}">
        <p14:creationId xmlns:p14="http://schemas.microsoft.com/office/powerpoint/2010/main" val="64768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347" y="643466"/>
            <a:ext cx="4800637" cy="5568739"/>
          </a:xfrm>
          <a:prstGeom prst="rect">
            <a:avLst/>
          </a:prstGeom>
        </p:spPr>
      </p:pic>
      <p:sp>
        <p:nvSpPr>
          <p:cNvPr id="32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Milestone 2: enable a human player!</a:t>
            </a:r>
          </a:p>
        </p:txBody>
      </p:sp>
    </p:spTree>
    <p:extLst>
      <p:ext uri="{BB962C8B-B14F-4D97-AF65-F5344CB8AC3E}">
        <p14:creationId xmlns:p14="http://schemas.microsoft.com/office/powerpoint/2010/main" val="1312546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879" y="307731"/>
            <a:ext cx="3446238" cy="39976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882" y="307731"/>
            <a:ext cx="3446238" cy="39976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Milestone 3: deadly electric fence (fun)!</a:t>
            </a:r>
          </a:p>
        </p:txBody>
      </p:sp>
    </p:spTree>
    <p:extLst>
      <p:ext uri="{BB962C8B-B14F-4D97-AF65-F5344CB8AC3E}">
        <p14:creationId xmlns:p14="http://schemas.microsoft.com/office/powerpoint/2010/main" val="3958605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302" y="492573"/>
            <a:ext cx="5792584" cy="5880796"/>
          </a:xfrm>
          <a:prstGeom prst="rect">
            <a:avLst/>
          </a:prstGeom>
        </p:spPr>
      </p:pic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Milestone 4: GUI fully completed!</a:t>
            </a:r>
          </a:p>
        </p:txBody>
      </p:sp>
    </p:spTree>
    <p:extLst>
      <p:ext uri="{BB962C8B-B14F-4D97-AF65-F5344CB8AC3E}">
        <p14:creationId xmlns:p14="http://schemas.microsoft.com/office/powerpoint/2010/main" val="1583869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The agent has 12 sensors.  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"north, south, west, and east"</a:t>
            </a:r>
            <a:r>
              <a:rPr lang="en-US" b="1" dirty="0"/>
              <a:t> on edges of the agent. </a:t>
            </a:r>
          </a:p>
          <a:p>
            <a:r>
              <a:rPr lang="en-US" b="1" dirty="0"/>
              <a:t>There is one sensor called 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"wall“ </a:t>
            </a:r>
            <a:r>
              <a:rPr lang="en-US" b="1" dirty="0"/>
              <a:t>(it is only used when electric fence is enabled).</a:t>
            </a:r>
          </a:p>
          <a:p>
            <a:r>
              <a:rPr lang="en-US" b="1" dirty="0"/>
              <a:t>And there is one sensor for </a:t>
            </a:r>
            <a:r>
              <a:rPr lang="en-US" b="1" dirty="0">
                <a:solidFill>
                  <a:srgbClr val="FF0000"/>
                </a:solidFill>
              </a:rPr>
              <a:t>tempe</a:t>
            </a:r>
            <a:r>
              <a:rPr lang="en-US" b="1" dirty="0">
                <a:solidFill>
                  <a:srgbClr val="00B0F0"/>
                </a:solidFill>
              </a:rPr>
              <a:t>rature</a:t>
            </a:r>
            <a:r>
              <a:rPr lang="en-US" b="1" dirty="0"/>
              <a:t>. </a:t>
            </a:r>
          </a:p>
          <a:p>
            <a:r>
              <a:rPr lang="en-US" b="1" dirty="0"/>
              <a:t>The rest two are a little bit tricky: they are called 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”close” </a:t>
            </a:r>
            <a:r>
              <a:rPr lang="en-US" b="1" dirty="0"/>
              <a:t>(it helps the agent identify pellets that are close enough to chase/avoid).</a:t>
            </a:r>
          </a:p>
          <a:p>
            <a:r>
              <a:rPr lang="en-US" b="1" dirty="0"/>
              <a:t>The agent has 5 actions: </a:t>
            </a:r>
            <a:r>
              <a:rPr lang="en-US" b="1" dirty="0">
                <a:solidFill>
                  <a:schemeClr val="accent2"/>
                </a:solidFill>
              </a:rPr>
              <a:t>[</a:t>
            </a:r>
            <a:r>
              <a:rPr lang="en-US" b="1" dirty="0" err="1">
                <a:solidFill>
                  <a:schemeClr val="accent2"/>
                </a:solidFill>
              </a:rPr>
              <a:t>up,down,left,right,stop</a:t>
            </a:r>
            <a:r>
              <a:rPr lang="en-US" b="1" dirty="0">
                <a:solidFill>
                  <a:schemeClr val="accent2"/>
                </a:solidFill>
              </a:rPr>
              <a:t>]</a:t>
            </a:r>
            <a:r>
              <a:rPr lang="en-US" b="1" dirty="0"/>
              <a:t> </a:t>
            </a:r>
          </a:p>
          <a:p>
            <a:r>
              <a:rPr lang="en-US" b="1" dirty="0"/>
              <a:t>The agent moves at peak speed of </a:t>
            </a:r>
            <a:r>
              <a:rPr lang="en-US" b="1" dirty="0">
                <a:solidFill>
                  <a:schemeClr val="accent1"/>
                </a:solidFill>
              </a:rPr>
              <a:t>2.5 units </a:t>
            </a:r>
            <a:r>
              <a:rPr lang="en-US" b="1" dirty="0"/>
              <a:t>per frame.</a:t>
            </a:r>
          </a:p>
          <a:p>
            <a:r>
              <a:rPr lang="en-US" b="1" dirty="0"/>
              <a:t>The agent learns by neural network with Q-learning.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989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425</Words>
  <Application>Microsoft Office PowerPoint</Application>
  <PresentationFormat>Widescreen</PresentationFormat>
  <Paragraphs>61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Dodge, Feast, Temperature</vt:lpstr>
      <vt:lpstr>Hypothesis</vt:lpstr>
      <vt:lpstr>Review: Week 13 Homework--Reinforcement Learning with Neural Nets</vt:lpstr>
      <vt:lpstr>Review: Week4--bacterial run-tumble behavior</vt:lpstr>
      <vt:lpstr>Milestone 1: mod HW13 complete!</vt:lpstr>
      <vt:lpstr>Milestone 2: enable a human player!</vt:lpstr>
      <vt:lpstr>Milestone 3: deadly electric fence (fun)!</vt:lpstr>
      <vt:lpstr>Milestone 4: GUI fully completed!</vt:lpstr>
      <vt:lpstr>Model</vt:lpstr>
      <vt:lpstr>Demo time: Round #1 Human player</vt:lpstr>
      <vt:lpstr>Learned HOT HACK, forgotten PELLETS</vt:lpstr>
      <vt:lpstr>Still falling in love with HOT HACK!</vt:lpstr>
      <vt:lpstr>Hypothesis=&gt;Conclusion</vt:lpstr>
      <vt:lpstr>Q-learning to Top Performance  is similar to  Greedy algorithm to Dynamic Programming</vt:lpstr>
      <vt:lpstr>Lesson Learned: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Dodge, Feast, Temperature</dc:title>
  <dc:creator>Hang Yu</dc:creator>
  <cp:lastModifiedBy>Hang Yu</cp:lastModifiedBy>
  <cp:revision>38</cp:revision>
  <dcterms:created xsi:type="dcterms:W3CDTF">2017-05-02T01:08:47Z</dcterms:created>
  <dcterms:modified xsi:type="dcterms:W3CDTF">2017-05-02T22:10:16Z</dcterms:modified>
</cp:coreProperties>
</file>

<file path=docProps/thumbnail.jpeg>
</file>